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81" r:id="rId2"/>
    <p:sldId id="276" r:id="rId3"/>
    <p:sldId id="277" r:id="rId4"/>
    <p:sldId id="280" r:id="rId5"/>
    <p:sldId id="278" r:id="rId6"/>
    <p:sldId id="279" r:id="rId7"/>
    <p:sldId id="269" r:id="rId8"/>
    <p:sldId id="270" r:id="rId9"/>
    <p:sldId id="271" r:id="rId10"/>
    <p:sldId id="272" r:id="rId11"/>
    <p:sldId id="273" r:id="rId12"/>
    <p:sldId id="275" r:id="rId13"/>
  </p:sldIdLst>
  <p:sldSz cx="9144000" cy="6858000" type="letter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90" autoAdjust="0"/>
  </p:normalViewPr>
  <p:slideViewPr>
    <p:cSldViewPr>
      <p:cViewPr varScale="1">
        <p:scale>
          <a:sx n="154" d="100"/>
          <a:sy n="154" d="100"/>
        </p:scale>
        <p:origin x="2004" y="138"/>
      </p:cViewPr>
      <p:guideLst>
        <p:guide orient="horz" pos="115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ECA9BABE-CC26-4C61-9E06-846B397E5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1275" y="8750300"/>
            <a:ext cx="396875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defRPr/>
            </a:pPr>
            <a:fld id="{ABC916A1-8430-46DC-A8EE-8802CA7D84F4}" type="slidenum">
              <a:rPr lang="en-US" altLang="en-US" sz="1400" smtClean="0"/>
              <a:pPr algn="r">
                <a:defRPr/>
              </a:pPr>
              <a:t>‹#›</a:t>
            </a:fld>
            <a:endParaRPr lang="en-US" alt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DB259CA-C6E1-4A7A-B8E5-CDCFEB214A3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notes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E239BD07-A32B-4289-B9F5-F32E3F30B436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E9C0FBE0-47F1-4966-BDEC-A8FA0D80A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1275" y="8750300"/>
            <a:ext cx="396875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defRPr/>
            </a:pPr>
            <a:fld id="{CD70CD1A-1F9D-4AE5-9427-3B211D607E85}" type="slidenum">
              <a:rPr lang="en-US" altLang="en-US" sz="1400" smtClean="0"/>
              <a:pPr algn="r">
                <a:defRPr/>
              </a:pPr>
              <a:t>‹#›</a:t>
            </a:fld>
            <a:endParaRPr lang="en-US" alt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8FCCEF04-2EDC-4044-9231-8F02E2698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D3774A86-0ABE-4056-A8D7-29CAF16F5F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89CEC149-03DE-4CD9-AE4D-FACFB1F94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0259FD2B-EE94-49B0-A2E2-01321CD9A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4B8A84C6-E2BB-4080-A082-79DC1B3BBFE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3559" name="Rectangle 7">
            <a:extLst>
              <a:ext uri="{FF2B5EF4-FFF2-40B4-BE49-F238E27FC236}">
                <a16:creationId xmlns:a16="http://schemas.microsoft.com/office/drawing/2014/main" id="{D1AE0EA8-20F7-4363-A178-0124A77A9E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7A66CCE3-A4C1-471A-9552-AE9E45EF7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FA576236-C412-47F6-A768-1D60088F1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8F998D50-D248-4623-9F6C-30360E737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8B175D89-5DB5-4ABD-9432-3C42B8223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15523923-6E84-42A5-B7EE-1C76C2ACE54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884E5822-BB00-42E6-AC90-D70488E8B6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FA78BA2D-3380-4076-8607-B85C219F5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DB9A90F7-6DE4-4765-9BF0-8A2C249B1E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80E02186-C7B9-4B8E-A748-46127945E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E7F2FCB1-2FA3-4EC1-91A4-2314E313A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D2B0E345-5D82-4AE0-B344-4F0D2AA4927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01132E6B-B1B2-47D9-98D9-386049FDCD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D6BEACEE-ADE9-4BE2-A34B-8CA32569C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6CFDC997-7A81-4F71-8BC9-2CF5B61D1A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CFFCD58E-2ED9-4D5E-A205-3169FE0C40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BCBB2524-FA60-4374-A266-3BF21B91A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702" name="Rectangle 6">
            <a:extLst>
              <a:ext uri="{FF2B5EF4-FFF2-40B4-BE49-F238E27FC236}">
                <a16:creationId xmlns:a16="http://schemas.microsoft.com/office/drawing/2014/main" id="{F7375122-3052-4932-953E-5ADAE39E462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9C113291-D726-48D6-BA85-A242660E0E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1A7B2F5F-382E-4B50-A9BA-365FFBCDDD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FCCCE70A-361E-46D4-85D0-170838066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32AD04C4-9590-4104-B7FE-F7B0AA981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id="{DCE55A54-3605-42AD-A330-1CE8F91E25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1750" name="Rectangle 6">
            <a:extLst>
              <a:ext uri="{FF2B5EF4-FFF2-40B4-BE49-F238E27FC236}">
                <a16:creationId xmlns:a16="http://schemas.microsoft.com/office/drawing/2014/main" id="{DA659E39-36E9-41C5-A95A-B87BD58E67F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1751" name="Rectangle 7">
            <a:extLst>
              <a:ext uri="{FF2B5EF4-FFF2-40B4-BE49-F238E27FC236}">
                <a16:creationId xmlns:a16="http://schemas.microsoft.com/office/drawing/2014/main" id="{BE21F522-F3F0-48DC-8C8C-F148D16CCB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89D92DEB-36C4-46AA-8D74-464F1D35F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23D9ADE-99A9-409A-953A-01EA7C7550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24F02850-41FD-4931-837C-A938F167F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id="{57644F9E-E058-47F5-A216-27227A5904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3798" name="Rectangle 6">
            <a:extLst>
              <a:ext uri="{FF2B5EF4-FFF2-40B4-BE49-F238E27FC236}">
                <a16:creationId xmlns:a16="http://schemas.microsoft.com/office/drawing/2014/main" id="{EFD88B3F-816E-4077-826C-111F72541D3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3799" name="Rectangle 7">
            <a:extLst>
              <a:ext uri="{FF2B5EF4-FFF2-40B4-BE49-F238E27FC236}">
                <a16:creationId xmlns:a16="http://schemas.microsoft.com/office/drawing/2014/main" id="{958FB694-4989-4D30-853A-803072FADD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AAEEFB-6B59-4C22-9D39-81F536E6A1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93CDC3-8A79-4072-B55F-9F9A51CB48AC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433867"/>
      </p:ext>
    </p:extLst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A7C87D-7335-4EF7-9F8A-818D4A6C9E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267D738-F1A5-4655-BBDC-C0BFD18DBDDC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929014"/>
      </p:ext>
    </p:extLst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533400"/>
            <a:ext cx="1866900" cy="565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533400"/>
            <a:ext cx="5448300" cy="565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AACCCD-990C-4D64-8357-E0D9AC2A3F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60BDA74-F2B2-4979-95E8-1FF4DD467035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026181"/>
      </p:ext>
    </p:extLst>
  </p:cSld>
  <p:clrMapOvr>
    <a:masterClrMapping/>
  </p:clrMapOvr>
  <p:transition spd="med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90600" y="533400"/>
            <a:ext cx="7467600" cy="56578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C0EBA35-D72F-4992-869E-F9F66D2B30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21CBCFE-8407-434A-9469-4C9A0BCFB7BE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15089"/>
      </p:ext>
    </p:extLst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C16BDB-7119-4484-8164-582131799E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4554C31-38EC-4530-83D6-95D4D2F93EA6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2813810"/>
      </p:ext>
    </p:extLst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22BB11-24A8-4238-BC83-10A3CA1E8B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CC91726-FFEA-4C3A-9FB5-5A248FE6D457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574797"/>
      </p:ext>
    </p:extLst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2076450"/>
            <a:ext cx="3619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2076450"/>
            <a:ext cx="3619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A76D37-5AB7-47DC-A9C3-21F0A56B8A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2B6ECC7-93DE-4FD0-B209-3A8C0BF8B4F6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894973"/>
      </p:ext>
    </p:extLst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493188-C7C7-42A4-A042-98569FC742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6ADE87F-4E2F-43B3-A691-21FA359A0E7E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976465"/>
      </p:ext>
    </p:extLst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FF75565-0C4A-48D4-8BAE-B9728DA66B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0BB38F0-335D-437E-ABB2-B5A025D3CF4A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83859"/>
      </p:ext>
    </p:extLst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C2A2661-D077-4873-90B4-B77E7A5116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8803BEC-D406-4994-ACB8-A7B09547D45D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006937"/>
      </p:ext>
    </p:extLst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2B6E07-EB9A-406A-908C-1E8FD92037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20F7EB-3AEB-41E2-9A9C-9CA800548E6C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014524"/>
      </p:ext>
    </p:extLst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E33B7D-C70F-49D6-9E75-AC106D2D32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4A25F7-AD19-4216-8668-C78BD9A86204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421954"/>
      </p:ext>
    </p:extLst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D4112CD-2CCB-4B48-A1D9-3D50C0BB8E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533400"/>
            <a:ext cx="6477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SLIDE TITLE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53F08BE-C368-4B0E-9499-D97EEC86B3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076450"/>
            <a:ext cx="7391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0"/>
            <a:endParaRPr lang="en-US" altLang="en-US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7158974B-D3FB-4C03-B032-9962A39FAE3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00" y="6248400"/>
            <a:ext cx="53340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Clr>
                <a:schemeClr val="tx2"/>
              </a:buClr>
              <a:buSzPct val="75000"/>
              <a:buFont typeface="Monotype Sorts" pitchFamily="2" charset="2"/>
              <a:buNone/>
              <a:defRPr sz="1400" i="0" smtClean="0">
                <a:solidFill>
                  <a:srgbClr val="003399"/>
                </a:solidFill>
                <a:latin typeface="Garmond (W1)" charset="0"/>
              </a:defRPr>
            </a:lvl1pPr>
          </a:lstStyle>
          <a:p>
            <a:pPr>
              <a:defRPr/>
            </a:pPr>
            <a:fld id="{C023C45A-7674-4470-8A92-D784B4571939}" type="slidenum">
              <a:rPr lang="en-US" altLang="en-US"/>
              <a:pPr>
                <a:defRPr/>
              </a:pPr>
              <a:t>‹#›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ransition spd="med">
    <p:dissolv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rgbClr val="00279F"/>
          </a:solidFill>
          <a:latin typeface="Garmond (W1)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00279F"/>
        </a:buClr>
        <a:buSzPct val="75000"/>
        <a:buFont typeface="Monotype Sorts" pitchFamily="2" charset="2"/>
        <a:buChar char="v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00279F"/>
        </a:buClr>
        <a:buSzPct val="100000"/>
        <a:buChar char="–"/>
        <a:defRPr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00279F"/>
        </a:buClr>
        <a:buSzPct val="60000"/>
        <a:buFont typeface="Monotype Sorts" pitchFamily="2" charset="2"/>
        <a:buChar char="u"/>
        <a:defRPr b="1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00279F"/>
        </a:buClr>
        <a:buSzPct val="100000"/>
        <a:buChar char=""/>
        <a:defRPr sz="1400" b="1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400" b="1">
          <a:solidFill>
            <a:schemeClr val="tx1"/>
          </a:solidFill>
          <a:latin typeface="Book Antiqua" pitchFamily="18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400" b="1">
          <a:solidFill>
            <a:schemeClr val="tx1"/>
          </a:solidFill>
          <a:latin typeface="Book Antiqua" pitchFamily="18" charset="0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400" b="1">
          <a:solidFill>
            <a:schemeClr val="tx1"/>
          </a:solidFill>
          <a:latin typeface="Book Antiqua" pitchFamily="18" charset="0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400" b="1">
          <a:solidFill>
            <a:schemeClr val="tx1"/>
          </a:solidFill>
          <a:latin typeface="Book Antiqua" pitchFamily="18" charset="0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400" b="1">
          <a:solidFill>
            <a:schemeClr val="tx1"/>
          </a:solidFill>
          <a:latin typeface="Book Antiqua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AD4779F-2B92-401C-BDE1-AB17FF783B1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1600200"/>
            <a:ext cx="7772400" cy="1143000"/>
          </a:xfrm>
        </p:spPr>
        <p:txBody>
          <a:bodyPr/>
          <a:lstStyle/>
          <a:p>
            <a:pPr algn="ctr"/>
            <a:r>
              <a:rPr lang="en-US" altLang="en-US" sz="4800" dirty="0"/>
              <a:t>Finding Her Voice</a:t>
            </a:r>
            <a:br>
              <a:rPr lang="en-US" altLang="en-US" sz="4800" dirty="0"/>
            </a:br>
            <a:r>
              <a:rPr lang="en-US" altLang="en-US" sz="4800" dirty="0"/>
              <a:t>Student Coaching Slides</a:t>
            </a:r>
          </a:p>
        </p:txBody>
      </p:sp>
      <p:pic>
        <p:nvPicPr>
          <p:cNvPr id="16387" name="Picture 4">
            <a:extLst>
              <a:ext uri="{FF2B5EF4-FFF2-40B4-BE49-F238E27FC236}">
                <a16:creationId xmlns:a16="http://schemas.microsoft.com/office/drawing/2014/main" id="{CC489000-B7F7-4F4D-B44B-CD61646110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505200"/>
            <a:ext cx="2827338" cy="267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26">
            <a:extLst>
              <a:ext uri="{FF2B5EF4-FFF2-40B4-BE49-F238E27FC236}">
                <a16:creationId xmlns:a16="http://schemas.microsoft.com/office/drawing/2014/main" id="{52DAEF42-1276-428B-92D6-A19FDEEB69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685800"/>
            <a:ext cx="6629400" cy="762000"/>
          </a:xfrm>
          <a:noFill/>
        </p:spPr>
        <p:txBody>
          <a:bodyPr/>
          <a:lstStyle/>
          <a:p>
            <a:pPr algn="ctr"/>
            <a:r>
              <a:rPr lang="en-US" altLang="en-US" sz="4800"/>
              <a:t>Direct Cost</a:t>
            </a:r>
          </a:p>
        </p:txBody>
      </p:sp>
      <p:sp>
        <p:nvSpPr>
          <p:cNvPr id="58371" name="Rectangle 1027">
            <a:extLst>
              <a:ext uri="{FF2B5EF4-FFF2-40B4-BE49-F238E27FC236}">
                <a16:creationId xmlns:a16="http://schemas.microsoft.com/office/drawing/2014/main" id="{8DF75ED6-9405-4498-BFFF-3B082A8DF41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752600"/>
            <a:ext cx="7581900" cy="4648200"/>
          </a:xfrm>
          <a:noFill/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3200"/>
              <a:t>A direct cost is an item that can be traced directly to a product.  It is a cost that would be avoided if no production and sales of this product took place.</a:t>
            </a:r>
            <a:endParaRPr lang="en-US" altLang="en-US" sz="3200" i="1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6">
            <a:extLst>
              <a:ext uri="{FF2B5EF4-FFF2-40B4-BE49-F238E27FC236}">
                <a16:creationId xmlns:a16="http://schemas.microsoft.com/office/drawing/2014/main" id="{78FF7534-CC7D-4775-93E8-DAD2E7A7C7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6629400" cy="762000"/>
          </a:xfrm>
          <a:noFill/>
        </p:spPr>
        <p:txBody>
          <a:bodyPr/>
          <a:lstStyle/>
          <a:p>
            <a:r>
              <a:rPr lang="en-US" altLang="en-US" sz="4800"/>
              <a:t>Profit before Tax</a:t>
            </a:r>
          </a:p>
        </p:txBody>
      </p:sp>
      <p:sp>
        <p:nvSpPr>
          <p:cNvPr id="60419" name="Rectangle 1027">
            <a:extLst>
              <a:ext uri="{FF2B5EF4-FFF2-40B4-BE49-F238E27FC236}">
                <a16:creationId xmlns:a16="http://schemas.microsoft.com/office/drawing/2014/main" id="{85486B65-25A2-44CD-8FD2-D9B09B158A8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752600"/>
            <a:ext cx="7581900" cy="4648200"/>
          </a:xfrm>
          <a:noFill/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3200"/>
              <a:t>Profit before tax is the amount that is left after all expenses are subtracted from revenue, including an allocation of Buena Vista’s cost of running its operations.</a:t>
            </a:r>
            <a:r>
              <a:rPr lang="en-US" altLang="en-US" sz="2000"/>
              <a:t>  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3200"/>
              <a:t>Taxes are not allocated to products/projects in this company.</a:t>
            </a:r>
            <a:endParaRPr lang="en-US" altLang="en-US" sz="3200" i="1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>
            <a:extLst>
              <a:ext uri="{FF2B5EF4-FFF2-40B4-BE49-F238E27FC236}">
                <a16:creationId xmlns:a16="http://schemas.microsoft.com/office/drawing/2014/main" id="{5040835C-D030-4FE6-A59A-68000E744D8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752600"/>
            <a:ext cx="7581900" cy="4648200"/>
          </a:xfrm>
          <a:noFill/>
        </p:spPr>
        <p:txBody>
          <a:bodyPr/>
          <a:lstStyle/>
          <a:p>
            <a:r>
              <a:rPr lang="en-US" altLang="en-US" sz="3200" b="0">
                <a:latin typeface="Garmond (W1)" charset="0"/>
              </a:rPr>
              <a:t>Future value represents the amount that will accumulate at a future time given an investment amount and an interest rate.</a:t>
            </a:r>
          </a:p>
          <a:p>
            <a:r>
              <a:rPr lang="en-US" altLang="en-US" sz="3200" b="0">
                <a:latin typeface="Garmond (W1)" charset="0"/>
              </a:rPr>
              <a:t>Future value calculations that can be done in excel or  with a hand held calculator.  The basic formula for the future amount is:</a:t>
            </a:r>
          </a:p>
          <a:p>
            <a:pPr lvl="2">
              <a:buFont typeface="Monotype Sorts" pitchFamily="2" charset="2"/>
              <a:buNone/>
            </a:pPr>
            <a:r>
              <a:rPr lang="en-US" altLang="en-US" sz="3200" b="0">
                <a:latin typeface="Garmond (W1)" charset="0"/>
              </a:rPr>
              <a:t> amount (1+interest rate per period)^number of periods</a:t>
            </a:r>
          </a:p>
        </p:txBody>
      </p:sp>
      <p:sp>
        <p:nvSpPr>
          <p:cNvPr id="32771" name="Rectangle 4">
            <a:extLst>
              <a:ext uri="{FF2B5EF4-FFF2-40B4-BE49-F238E27FC236}">
                <a16:creationId xmlns:a16="http://schemas.microsoft.com/office/drawing/2014/main" id="{B8B50BC6-C3E5-4B85-A5C6-A7A6E0EAA8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6477000" cy="1143000"/>
          </a:xfrm>
        </p:spPr>
        <p:txBody>
          <a:bodyPr/>
          <a:lstStyle/>
          <a:p>
            <a:pPr algn="ctr"/>
            <a:r>
              <a:rPr lang="en-US" altLang="en-US" sz="4800"/>
              <a:t>Future Value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2AAC20D1-5B52-473F-80FE-1AE57ED24F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685800"/>
            <a:ext cx="6477000" cy="1143000"/>
          </a:xfrm>
        </p:spPr>
        <p:txBody>
          <a:bodyPr/>
          <a:lstStyle/>
          <a:p>
            <a:pPr algn="ctr"/>
            <a:r>
              <a:rPr lang="en-US" altLang="en-US" sz="4800"/>
              <a:t>Contracts are Legally Enforceable Agreements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E126B61A-B603-49DE-9B3C-8E93F6E2DD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2438400"/>
            <a:ext cx="7391400" cy="4114800"/>
          </a:xfrm>
        </p:spPr>
        <p:txBody>
          <a:bodyPr/>
          <a:lstStyle/>
          <a:p>
            <a:r>
              <a:rPr lang="en-US" altLang="en-US" sz="2800">
                <a:latin typeface="Garmond (W1)" charset="0"/>
              </a:rPr>
              <a:t>Contracts are agreements enforced by courts consistent with the parties’ intention at the time they entered the agreement</a:t>
            </a:r>
          </a:p>
          <a:p>
            <a:pPr>
              <a:buFont typeface="Monotype Sorts" pitchFamily="2" charset="2"/>
              <a:buNone/>
            </a:pPr>
            <a:endParaRPr lang="en-US" altLang="en-US" sz="2800">
              <a:latin typeface="Garmond (W1)" charset="0"/>
            </a:endParaRPr>
          </a:p>
          <a:p>
            <a:r>
              <a:rPr lang="en-US" altLang="en-US" sz="2800">
                <a:latin typeface="Garmond (W1)" charset="0"/>
              </a:rPr>
              <a:t>Courts seek to protect the reasonable expectations of the parties: The court will interpret based on what the parties agreed to, not what the court thinks is fair or best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80A92A7B-1A10-413F-A5F2-34DAE91DC8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685800"/>
            <a:ext cx="6477000" cy="1143000"/>
          </a:xfrm>
        </p:spPr>
        <p:txBody>
          <a:bodyPr/>
          <a:lstStyle/>
          <a:p>
            <a:pPr algn="ctr"/>
            <a:r>
              <a:rPr lang="en-US" altLang="en-US" sz="4800"/>
              <a:t>Contracts: Missing or</a:t>
            </a:r>
            <a:br>
              <a:rPr lang="en-US" altLang="en-US" sz="4800"/>
            </a:br>
            <a:r>
              <a:rPr lang="en-US" altLang="en-US" sz="4800"/>
              <a:t>Ambiguous terms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0B879E31-3032-4AE7-B410-C22E11B604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2362200"/>
            <a:ext cx="7391400" cy="4114800"/>
          </a:xfrm>
        </p:spPr>
        <p:txBody>
          <a:bodyPr/>
          <a:lstStyle/>
          <a:p>
            <a:r>
              <a:rPr lang="en-US" altLang="en-US" sz="2800">
                <a:latin typeface="Garmond (W1)" charset="0"/>
              </a:rPr>
              <a:t>If contractual terms are missing or ambiguous, a court will supply missing terms or clarify ambiguities to the extent that the court can determine what the parties intended at the time they entered the agreement.</a:t>
            </a:r>
          </a:p>
          <a:p>
            <a:endParaRPr lang="en-US" altLang="en-US" sz="2800">
              <a:latin typeface="Garmond (W1)" charset="0"/>
            </a:endParaRPr>
          </a:p>
          <a:p>
            <a:r>
              <a:rPr lang="en-US" altLang="en-US" sz="2800">
                <a:latin typeface="Garmond (W1)" charset="0"/>
              </a:rPr>
              <a:t>However, they do not substitute terms based what the court feels is “right” or “fair.”</a:t>
            </a:r>
            <a:r>
              <a:rPr lang="en-US" altLang="en-US" sz="2800">
                <a:latin typeface="Comic Sans MS" panose="030F0702030302020204" pitchFamily="66" charset="0"/>
              </a:rPr>
              <a:t> 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7CF81334-A4E0-4CB2-AA47-B392914CB6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533400"/>
            <a:ext cx="7315200" cy="1143000"/>
          </a:xfrm>
        </p:spPr>
        <p:txBody>
          <a:bodyPr/>
          <a:lstStyle/>
          <a:p>
            <a:pPr algn="ctr"/>
            <a:r>
              <a:rPr lang="en-US" altLang="en-US" sz="4800"/>
              <a:t>Contracts: Custom &amp; Usage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FB1915CD-F328-42E8-857D-73DC5CDA1F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>
                <a:latin typeface="Garmond (W1)" charset="0"/>
              </a:rPr>
              <a:t>In trying to interpret the parties’ intent on entering a contract, courts sometimes look to terms that may have been implied but not specified in an agreement.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US" altLang="en-US">
              <a:latin typeface="Garmond (W1)" charset="0"/>
            </a:endParaRPr>
          </a:p>
          <a:p>
            <a:pPr>
              <a:lnSpc>
                <a:spcPct val="80000"/>
              </a:lnSpc>
            </a:pPr>
            <a:r>
              <a:rPr lang="en-US" altLang="en-US">
                <a:latin typeface="Garmond (W1)" charset="0"/>
              </a:rPr>
              <a:t>In some industries, certain terms are routinely used and may be assumed to exist in contracts, even if it is not specifically spelled out.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US" altLang="en-US">
              <a:latin typeface="Garmond (W1)" charset="0"/>
            </a:endParaRPr>
          </a:p>
          <a:p>
            <a:pPr>
              <a:lnSpc>
                <a:spcPct val="80000"/>
              </a:lnSpc>
            </a:pPr>
            <a:r>
              <a:rPr lang="en-US" altLang="en-US">
                <a:latin typeface="Garmond (W1)" charset="0"/>
              </a:rPr>
              <a:t>Courts look to an industry’s “custom and usage” in trying to determine whether an ambiguous or missing contractual term was implied through standard industry practice.</a:t>
            </a:r>
            <a:r>
              <a:rPr lang="en-US" altLang="en-US">
                <a:latin typeface="Comic Sans MS" panose="030F0702030302020204" pitchFamily="66" charset="0"/>
              </a:rPr>
              <a:t> 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0A1ECB1-B299-42EA-AC6E-87851ABC934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609600"/>
            <a:ext cx="6477000" cy="1143000"/>
          </a:xfrm>
        </p:spPr>
        <p:txBody>
          <a:bodyPr/>
          <a:lstStyle/>
          <a:p>
            <a:pPr algn="ctr"/>
            <a:r>
              <a:rPr lang="en-US" altLang="en-US" sz="4800"/>
              <a:t>Invasion of Privacy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A39614F4-6B8F-4784-9EA9-AD399173707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2209800"/>
            <a:ext cx="7391400" cy="4114800"/>
          </a:xfrm>
        </p:spPr>
        <p:txBody>
          <a:bodyPr/>
          <a:lstStyle/>
          <a:p>
            <a:r>
              <a:rPr lang="en-US" altLang="en-US" sz="2800">
                <a:latin typeface="Garmond (W1)" charset="0"/>
              </a:rPr>
              <a:t>There are four different types of invasion of privacy:</a:t>
            </a:r>
          </a:p>
          <a:p>
            <a:endParaRPr lang="en-US" altLang="en-US" sz="2800">
              <a:latin typeface="Garmond (W1)" charset="0"/>
            </a:endParaRPr>
          </a:p>
          <a:p>
            <a:pPr lvl="1"/>
            <a:r>
              <a:rPr lang="en-US" altLang="en-US" sz="2000">
                <a:latin typeface="Garmond (W1)" charset="0"/>
              </a:rPr>
              <a:t>Intrusion on privacy or solitude</a:t>
            </a:r>
          </a:p>
          <a:p>
            <a:pPr lvl="1"/>
            <a:r>
              <a:rPr lang="en-US" altLang="en-US" sz="2000">
                <a:latin typeface="Garmond (W1)" charset="0"/>
              </a:rPr>
              <a:t>Public disclosure of private information</a:t>
            </a:r>
          </a:p>
          <a:p>
            <a:pPr lvl="1"/>
            <a:r>
              <a:rPr lang="en-US" altLang="en-US" sz="2000">
                <a:latin typeface="Garmond (W1)" charset="0"/>
              </a:rPr>
              <a:t>Placing someone in a “false light” (i.e. giving a wrong and damaging impression about someone)</a:t>
            </a:r>
          </a:p>
          <a:p>
            <a:pPr lvl="1"/>
            <a:r>
              <a:rPr lang="en-US" altLang="en-US" sz="2000">
                <a:latin typeface="Garmond (W1)" charset="0"/>
              </a:rPr>
              <a:t>Commercial appropriate of one’s name or likeness</a:t>
            </a:r>
          </a:p>
          <a:p>
            <a:pPr lvl="1">
              <a:buFontTx/>
              <a:buNone/>
            </a:pPr>
            <a:endParaRPr lang="en-US" altLang="en-US" sz="2000">
              <a:latin typeface="Garmond (W1)" charset="0"/>
            </a:endParaRPr>
          </a:p>
          <a:p>
            <a:r>
              <a:rPr lang="en-US" altLang="en-US" sz="2800">
                <a:latin typeface="Garmond (W1)" charset="0"/>
              </a:rPr>
              <a:t>Which of these four might apply to this case?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EA022A7A-F679-4534-B367-683D30BA86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6477000" cy="1143000"/>
          </a:xfrm>
        </p:spPr>
        <p:txBody>
          <a:bodyPr/>
          <a:lstStyle/>
          <a:p>
            <a:pPr algn="ctr"/>
            <a:r>
              <a:rPr lang="en-US" altLang="en-US" sz="4800"/>
              <a:t>Invasion of Privacy</a:t>
            </a:r>
            <a:r>
              <a:rPr lang="en-US" altLang="en-US"/>
              <a:t>	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310DF672-E44F-4417-8566-40947EE2A3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latin typeface="Garmond (W1)" charset="0"/>
              </a:rPr>
              <a:t>People have the right to commercialize their name or image, including their likeness (for example, a photo of a model) or their voice (for example, an actor doing the voice of a cartoon character.) </a:t>
            </a:r>
          </a:p>
          <a:p>
            <a:pPr>
              <a:buFont typeface="Monotype Sorts" pitchFamily="2" charset="2"/>
              <a:buNone/>
            </a:pPr>
            <a:endParaRPr lang="en-US" altLang="en-US">
              <a:latin typeface="Garmond (W1)" charset="0"/>
            </a:endParaRPr>
          </a:p>
          <a:p>
            <a:r>
              <a:rPr lang="en-US" altLang="en-US">
                <a:latin typeface="Garmond (W1)" charset="0"/>
              </a:rPr>
              <a:t>People may give their “consent” to having their name or image commercialized, which occurs, for example, when an athlete is paid to sponsor a product. 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>
            <a:extLst>
              <a:ext uri="{FF2B5EF4-FFF2-40B4-BE49-F238E27FC236}">
                <a16:creationId xmlns:a16="http://schemas.microsoft.com/office/drawing/2014/main" id="{32B50A93-662B-4201-A3E1-AA6EEF5B0E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685800"/>
            <a:ext cx="6629400" cy="762000"/>
          </a:xfrm>
          <a:noFill/>
        </p:spPr>
        <p:txBody>
          <a:bodyPr/>
          <a:lstStyle/>
          <a:p>
            <a:pPr algn="ctr"/>
            <a:r>
              <a:rPr lang="en-US" altLang="en-US" sz="4800"/>
              <a:t>Gross Margin</a:t>
            </a:r>
          </a:p>
        </p:txBody>
      </p:sp>
      <p:sp>
        <p:nvSpPr>
          <p:cNvPr id="52227" name="Rectangle 1027">
            <a:extLst>
              <a:ext uri="{FF2B5EF4-FFF2-40B4-BE49-F238E27FC236}">
                <a16:creationId xmlns:a16="http://schemas.microsoft.com/office/drawing/2014/main" id="{CC2C9DB6-3E98-49C2-95F3-997697EA4DA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2209800"/>
            <a:ext cx="7581900" cy="4648200"/>
          </a:xfrm>
          <a:noFill/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800">
                <a:latin typeface="Garmond (W1)" charset="0"/>
              </a:rPr>
              <a:t>Gross Margin or Gross Profit is sales revenue minus cost of goods sold. 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800">
                <a:latin typeface="Garmond (W1)" charset="0"/>
              </a:rPr>
              <a:t>This definition is for a retailer or manufacturer, not a service company. 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800">
                <a:latin typeface="Garmond (W1)" charset="0"/>
              </a:rPr>
              <a:t>Footnotes under the project income statement explain what is included in each account. 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  <a:buFont typeface="Monotype Sorts" pitchFamily="2" charset="2"/>
              <a:buNone/>
            </a:pPr>
            <a:endParaRPr lang="en-US" altLang="en-US" sz="2800">
              <a:latin typeface="Garmond (W1)" charset="0"/>
            </a:endParaRP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  <a:buFont typeface="Monotype Sorts" pitchFamily="2" charset="2"/>
              <a:buNone/>
            </a:pPr>
            <a:r>
              <a:rPr lang="en-US" altLang="en-US" sz="1400" i="1">
                <a:latin typeface="Comic Sans MS" panose="030F0702030302020204" pitchFamily="66" charset="0"/>
              </a:rPr>
              <a:t>Footnotes to the financial statements provide readers information that help them better understand the accounting rules, assumptions and items in the statements.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  <a:buFont typeface="Monotype Sorts" pitchFamily="2" charset="2"/>
              <a:buNone/>
            </a:pPr>
            <a:endParaRPr lang="en-US" altLang="en-US" sz="1400" i="1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bldLvl="2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424CA702-E5A8-4D83-A7E8-352E6DDFD8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685800"/>
            <a:ext cx="6629400" cy="762000"/>
          </a:xfrm>
          <a:noFill/>
        </p:spPr>
        <p:txBody>
          <a:bodyPr/>
          <a:lstStyle/>
          <a:p>
            <a:pPr algn="ctr"/>
            <a:r>
              <a:rPr lang="en-US" altLang="en-US" sz="4800"/>
              <a:t>Sales Revenue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D681E087-4BC5-47DB-AE8B-76809F64A7C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514600"/>
            <a:ext cx="7581900" cy="2133600"/>
          </a:xfrm>
          <a:noFill/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3200" b="0">
                <a:latin typeface="Garmond (W1)" charset="0"/>
              </a:rPr>
              <a:t>Sales revenue represents the amount that a company records for sales of products or services.  </a:t>
            </a:r>
            <a:endParaRPr lang="en-US" altLang="en-US" b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bldLvl="2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050">
            <a:extLst>
              <a:ext uri="{FF2B5EF4-FFF2-40B4-BE49-F238E27FC236}">
                <a16:creationId xmlns:a16="http://schemas.microsoft.com/office/drawing/2014/main" id="{E429D3EE-D656-415C-90F5-7B00B6C912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7391400" cy="762000"/>
          </a:xfrm>
          <a:noFill/>
        </p:spPr>
        <p:txBody>
          <a:bodyPr/>
          <a:lstStyle/>
          <a:p>
            <a:pPr algn="ctr"/>
            <a:r>
              <a:rPr lang="en-US" altLang="en-US" sz="4800"/>
              <a:t>Contribution to Overhead</a:t>
            </a:r>
          </a:p>
        </p:txBody>
      </p:sp>
      <p:sp>
        <p:nvSpPr>
          <p:cNvPr id="56323" name="Rectangle 2051">
            <a:extLst>
              <a:ext uri="{FF2B5EF4-FFF2-40B4-BE49-F238E27FC236}">
                <a16:creationId xmlns:a16="http://schemas.microsoft.com/office/drawing/2014/main" id="{709AA694-73FF-4E25-8050-FE9A7C5C6D6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752600"/>
            <a:ext cx="7581900" cy="4648200"/>
          </a:xfrm>
          <a:noFill/>
        </p:spPr>
        <p:txBody>
          <a:bodyPr/>
          <a:lstStyle/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3200"/>
              <a:t>Contribution to overhead represents the amount that a product or project generates after it covers all of its direct costs.  </a:t>
            </a:r>
          </a:p>
          <a:p>
            <a:pPr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3200"/>
              <a:t>It represents the amount that would be lost in profit if the product was discontinued, assuming that overhead is not affected by the product. </a:t>
            </a:r>
            <a:endParaRPr lang="en-US" altLang="en-US" sz="32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bldLvl="2" autoUpdateAnimBg="0"/>
    </p:bldLst>
  </p:timing>
</p:sld>
</file>

<file path=ppt/theme/theme1.xml><?xml version="1.0" encoding="utf-8"?>
<a:theme xmlns:a="http://schemas.openxmlformats.org/drawingml/2006/main" name="Kalido-oh">
  <a:themeElements>
    <a:clrScheme name="">
      <a:dk1>
        <a:srgbClr val="000000"/>
      </a:dk1>
      <a:lt1>
        <a:srgbClr val="FFFFFF"/>
      </a:lt1>
      <a:dk2>
        <a:srgbClr val="FF00FF"/>
      </a:dk2>
      <a:lt2>
        <a:srgbClr val="919191"/>
      </a:lt2>
      <a:accent1>
        <a:srgbClr val="00FFFF"/>
      </a:accent1>
      <a:accent2>
        <a:srgbClr val="FF0000"/>
      </a:accent2>
      <a:accent3>
        <a:srgbClr val="FFFFFF"/>
      </a:accent3>
      <a:accent4>
        <a:srgbClr val="000000"/>
      </a:accent4>
      <a:accent5>
        <a:srgbClr val="AAFFFF"/>
      </a:accent5>
      <a:accent6>
        <a:srgbClr val="E70000"/>
      </a:accent6>
      <a:hlink>
        <a:srgbClr val="FF00FF"/>
      </a:hlink>
      <a:folHlink>
        <a:srgbClr val="C0C0C0"/>
      </a:folHlink>
    </a:clrScheme>
    <a:fontScheme name="Kalido-oh">
      <a:majorFont>
        <a:latin typeface="Garmond (W1)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Kalido-o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ido-oh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lido-oh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ido-oh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ido-oh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ido-oh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ido-oh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C:\WINDOWS\Desktop\Kalido-oh.pot</Template>
  <TotalTime>3</TotalTime>
  <Pages>12</Pages>
  <Words>630</Words>
  <Application>Microsoft Office PowerPoint</Application>
  <PresentationFormat>Letter Paper (8.5x11 in)</PresentationFormat>
  <Paragraphs>54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Garmond (W1)</vt:lpstr>
      <vt:lpstr>Garamond</vt:lpstr>
      <vt:lpstr>Monotype Sorts</vt:lpstr>
      <vt:lpstr>Book Antiqua</vt:lpstr>
      <vt:lpstr>Times New Roman</vt:lpstr>
      <vt:lpstr>Comic Sans MS</vt:lpstr>
      <vt:lpstr>Kalido-oh</vt:lpstr>
      <vt:lpstr>Finding Her Voice Student Coaching Slides</vt:lpstr>
      <vt:lpstr>Contracts are Legally Enforceable Agreements</vt:lpstr>
      <vt:lpstr>Contracts: Missing or Ambiguous terms</vt:lpstr>
      <vt:lpstr>Contracts: Custom &amp; Usage</vt:lpstr>
      <vt:lpstr>Invasion of Privacy</vt:lpstr>
      <vt:lpstr>Invasion of Privacy </vt:lpstr>
      <vt:lpstr>Gross Margin</vt:lpstr>
      <vt:lpstr>Sales Revenue</vt:lpstr>
      <vt:lpstr>Contribution to Overhead</vt:lpstr>
      <vt:lpstr>Direct Cost</vt:lpstr>
      <vt:lpstr>Profit before Tax</vt:lpstr>
      <vt:lpstr>Future Value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Entertainment Weekly</dc:title>
  <dc:creator>Richard Gunther</dc:creator>
  <cp:lastModifiedBy>Behnam Abrams</cp:lastModifiedBy>
  <cp:revision>42</cp:revision>
  <cp:lastPrinted>1601-01-01T00:00:00Z</cp:lastPrinted>
  <dcterms:created xsi:type="dcterms:W3CDTF">1996-10-21T18:20:10Z</dcterms:created>
  <dcterms:modified xsi:type="dcterms:W3CDTF">2019-08-21T06:44:41Z</dcterms:modified>
</cp:coreProperties>
</file>